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69" r:id="rId4"/>
    <p:sldId id="308" r:id="rId5"/>
    <p:sldId id="398" r:id="rId6"/>
    <p:sldId id="309" r:id="rId7"/>
    <p:sldId id="381" r:id="rId8"/>
    <p:sldId id="316" r:id="rId9"/>
    <p:sldId id="317" r:id="rId10"/>
    <p:sldId id="318" r:id="rId11"/>
    <p:sldId id="319" r:id="rId12"/>
    <p:sldId id="320" r:id="rId13"/>
    <p:sldId id="321" r:id="rId14"/>
    <p:sldId id="324" r:id="rId15"/>
    <p:sldId id="325" r:id="rId16"/>
    <p:sldId id="326" r:id="rId17"/>
    <p:sldId id="327" r:id="rId18"/>
    <p:sldId id="328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82" r:id="rId29"/>
    <p:sldId id="362" r:id="rId30"/>
    <p:sldId id="363" r:id="rId31"/>
    <p:sldId id="364" r:id="rId32"/>
    <p:sldId id="366" r:id="rId33"/>
    <p:sldId id="365" r:id="rId34"/>
    <p:sldId id="367" r:id="rId35"/>
    <p:sldId id="370" r:id="rId36"/>
    <p:sldId id="372" r:id="rId37"/>
    <p:sldId id="373" r:id="rId38"/>
    <p:sldId id="374" r:id="rId39"/>
    <p:sldId id="375" r:id="rId40"/>
    <p:sldId id="376" r:id="rId41"/>
    <p:sldId id="385" r:id="rId42"/>
    <p:sldId id="397" r:id="rId43"/>
    <p:sldId id="388" r:id="rId44"/>
    <p:sldId id="389" r:id="rId45"/>
    <p:sldId id="392" r:id="rId46"/>
    <p:sldId id="383" r:id="rId47"/>
    <p:sldId id="384" r:id="rId48"/>
    <p:sldId id="378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Playfair Display" panose="020B0604020202020204" charset="0"/>
      <p:regular r:id="rId55"/>
      <p:bold r:id="rId56"/>
      <p:italic r:id="rId57"/>
      <p:boldItalic r:id="rId58"/>
    </p:embeddedFont>
    <p:embeddedFont>
      <p:font typeface="Raleway Light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718D136-88ED-44B4-9BA8-2D4BABA51C7E}">
          <p14:sldIdLst>
            <p14:sldId id="256"/>
            <p14:sldId id="257"/>
            <p14:sldId id="269"/>
            <p14:sldId id="308"/>
            <p14:sldId id="398"/>
            <p14:sldId id="309"/>
            <p14:sldId id="381"/>
            <p14:sldId id="316"/>
            <p14:sldId id="317"/>
            <p14:sldId id="318"/>
            <p14:sldId id="319"/>
            <p14:sldId id="320"/>
            <p14:sldId id="321"/>
            <p14:sldId id="324"/>
            <p14:sldId id="325"/>
            <p14:sldId id="326"/>
            <p14:sldId id="327"/>
            <p14:sldId id="328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82"/>
            <p14:sldId id="362"/>
            <p14:sldId id="363"/>
            <p14:sldId id="364"/>
            <p14:sldId id="366"/>
            <p14:sldId id="365"/>
            <p14:sldId id="367"/>
            <p14:sldId id="370"/>
            <p14:sldId id="372"/>
            <p14:sldId id="373"/>
            <p14:sldId id="374"/>
            <p14:sldId id="375"/>
            <p14:sldId id="376"/>
            <p14:sldId id="385"/>
            <p14:sldId id="397"/>
            <p14:sldId id="388"/>
            <p14:sldId id="389"/>
            <p14:sldId id="392"/>
            <p14:sldId id="383"/>
            <p14:sldId id="384"/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B687A9-448E-476E-A0C0-3782B2B46290}">
  <a:tblStyle styleId="{36B687A9-448E-476E-A0C0-3782B2B462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20" y="6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half precision sucks on GTX1080 because they removed the half precision units from the </a:t>
            </a:r>
            <a:r>
              <a:rPr lang="en-US" dirty="0" err="1"/>
              <a:t>sms</a:t>
            </a:r>
            <a:r>
              <a:rPr lang="en-US" dirty="0"/>
              <a:t> (left only 1 I think).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45FC5-2930-4567-A9B9-949FB56B4D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4466275" y="-1238838"/>
            <a:ext cx="211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0" y="3420048"/>
            <a:ext cx="9144000" cy="17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-126" y="1352327"/>
            <a:ext cx="9143999" cy="312307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Picture 2" descr="Tandem">
            <a:extLst>
              <a:ext uri="{FF2B5EF4-FFF2-40B4-BE49-F238E27FC236}">
                <a16:creationId xmlns:a16="http://schemas.microsoft.com/office/drawing/2014/main" id="{04D24453-10A3-4E6E-A5A1-7484FB288B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651510"/>
            <a:ext cx="548640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20632"/>
            <a:ext cx="2125980" cy="174149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6F008-0850-45D5-9397-C2FC3F85A039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7F05B-1C8A-47A8-A301-715C62B2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65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4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77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86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924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tx2">
            <a:lumMod val="75000"/>
            <a:alpha val="6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pic>
        <p:nvPicPr>
          <p:cNvPr id="5" name="Picture 2" descr="Tandem">
            <a:extLst>
              <a:ext uri="{FF2B5EF4-FFF2-40B4-BE49-F238E27FC236}">
                <a16:creationId xmlns:a16="http://schemas.microsoft.com/office/drawing/2014/main" id="{E5DB26DB-5684-4C70-9FC0-C35E0DFB66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0" r:id="rId3"/>
    <p:sldLayoutId id="2147483662" r:id="rId4"/>
    <p:sldLayoutId id="2147483664" r:id="rId5"/>
    <p:sldLayoutId id="2147483665" r:id="rId6"/>
    <p:sldLayoutId id="2147483666" r:id="rId7"/>
    <p:sldLayoutId id="214748366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vidia.com/en-us/deep-learning-ai/education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nvidia.com/parallelforall/cuda-9-features-revealed/" TargetMode="External"/><Relationship Id="rId2" Type="http://schemas.openxmlformats.org/officeDocument/2006/relationships/hyperlink" Target="http://on-demand.gputechconf.com/gtc/2017/presentation/s7798-luke-durant-inside-volta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forms/EvccPLoJdvxFiIiY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GPU Programming </a:t>
            </a:r>
            <a:r>
              <a:rPr lang="en-US" sz="1800" dirty="0"/>
              <a:t>(in CUDA)</a:t>
            </a:r>
            <a:endParaRPr dirty="0"/>
          </a:p>
        </p:txBody>
      </p:sp>
      <p:sp>
        <p:nvSpPr>
          <p:cNvPr id="3" name="Google Shape;111;p13">
            <a:extLst>
              <a:ext uri="{FF2B5EF4-FFF2-40B4-BE49-F238E27FC236}">
                <a16:creationId xmlns:a16="http://schemas.microsoft.com/office/drawing/2014/main" id="{3DD5E2D7-EDC6-4942-BEFB-24B4DDBBB40D}"/>
              </a:ext>
            </a:extLst>
          </p:cNvPr>
          <p:cNvSpPr/>
          <p:nvPr/>
        </p:nvSpPr>
        <p:spPr>
          <a:xfrm>
            <a:off x="685798" y="3519461"/>
            <a:ext cx="8306339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Julian Gutierrez</a:t>
            </a:r>
          </a:p>
        </p:txBody>
      </p:sp>
      <p:pic>
        <p:nvPicPr>
          <p:cNvPr id="4" name="Picture 2" descr="Tandem">
            <a:extLst>
              <a:ext uri="{FF2B5EF4-FFF2-40B4-BE49-F238E27FC236}">
                <a16:creationId xmlns:a16="http://schemas.microsoft.com/office/drawing/2014/main" id="{2484E6E1-F171-4DC6-92B8-3C78606A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29" y="4204260"/>
            <a:ext cx="22860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C82FA3-C2B3-45AC-8D8B-FDEC06D1FF79}"/>
              </a:ext>
            </a:extLst>
          </p:cNvPr>
          <p:cNvSpPr/>
          <p:nvPr/>
        </p:nvSpPr>
        <p:spPr>
          <a:xfrm>
            <a:off x="7095041" y="2907497"/>
            <a:ext cx="2048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800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Spring 2019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BB6642-534C-43DF-8443-56C0CBA7F1DF}"/>
              </a:ext>
            </a:extLst>
          </p:cNvPr>
          <p:cNvCxnSpPr>
            <a:cxnSpLocks/>
          </p:cNvCxnSpPr>
          <p:nvPr/>
        </p:nvCxnSpPr>
        <p:spPr>
          <a:xfrm>
            <a:off x="685798" y="4056185"/>
            <a:ext cx="77899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A32696A-EBD5-4811-BF7D-0AFEE2AB0591}"/>
              </a:ext>
            </a:extLst>
          </p:cNvPr>
          <p:cNvSpPr/>
          <p:nvPr/>
        </p:nvSpPr>
        <p:spPr>
          <a:xfrm>
            <a:off x="685798" y="4119625"/>
            <a:ext cx="13276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chemeClr val="tx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Session 13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Its very similar to programming in OpenMP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363" y="1922349"/>
            <a:ext cx="4961527" cy="26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0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According to NVIDIA</a:t>
            </a:r>
          </a:p>
          <a:p>
            <a:pPr lvl="1"/>
            <a:r>
              <a:rPr lang="en-US" sz="1800" dirty="0"/>
              <a:t>Obtained 5x in 40 hours for real-time object detection system.</a:t>
            </a:r>
          </a:p>
          <a:p>
            <a:pPr lvl="1"/>
            <a:r>
              <a:rPr lang="en-US" sz="1800" dirty="0"/>
              <a:t>Obtained 2x in 4 hours for valuation of stock portfolios using Monte Carlo.</a:t>
            </a:r>
          </a:p>
          <a:p>
            <a:pPr lvl="1"/>
            <a:r>
              <a:rPr lang="en-US" sz="1800" dirty="0"/>
              <a:t>Obtained 5x in 8 hours for interaction of solvents and biomolecules.</a:t>
            </a:r>
          </a:p>
          <a:p>
            <a:pPr lvl="1"/>
            <a:r>
              <a:rPr lang="en-US" sz="1800" dirty="0"/>
              <a:t>“Optimizing code with directives is quite easy, especially compared to CPU threads or writing CUDA kernels. The most important thing is avoiding restructuring of existing code for production applications”</a:t>
            </a:r>
          </a:p>
        </p:txBody>
      </p:sp>
    </p:spTree>
    <p:extLst>
      <p:ext uri="{BB962C8B-B14F-4D97-AF65-F5344CB8AC3E}">
        <p14:creationId xmlns:p14="http://schemas.microsoft.com/office/powerpoint/2010/main" val="372055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With directives, tuning work focuses on exposing parallelism, which makes codes inherently better</a:t>
            </a:r>
          </a:p>
        </p:txBody>
      </p:sp>
    </p:spTree>
    <p:extLst>
      <p:ext uri="{BB962C8B-B14F-4D97-AF65-F5344CB8AC3E}">
        <p14:creationId xmlns:p14="http://schemas.microsoft.com/office/powerpoint/2010/main" val="2665160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Example: SAXPY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897" y="1491091"/>
            <a:ext cx="3457148" cy="32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7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Jacobi Iteration Example</a:t>
            </a:r>
          </a:p>
          <a:p>
            <a:pPr lvl="1"/>
            <a:r>
              <a:rPr lang="en-US" sz="2400" dirty="0"/>
              <a:t>C code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139"/>
          <a:stretch/>
        </p:blipFill>
        <p:spPr>
          <a:xfrm>
            <a:off x="2450481" y="1921669"/>
            <a:ext cx="6248221" cy="30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45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480" y="1921669"/>
            <a:ext cx="6248221" cy="31298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Jacobi Iteration Example</a:t>
            </a:r>
          </a:p>
          <a:p>
            <a:pPr lvl="1"/>
            <a:r>
              <a:rPr lang="en-US" sz="2400" dirty="0"/>
              <a:t>C code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2321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Jacobi Iteration Example</a:t>
            </a:r>
          </a:p>
          <a:p>
            <a:pPr lvl="1"/>
            <a:r>
              <a:rPr lang="en-US" sz="2400" dirty="0"/>
              <a:t>Compiling this example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22" y="2469034"/>
            <a:ext cx="5036343" cy="234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35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Results</a:t>
            </a:r>
          </a:p>
          <a:p>
            <a:endParaRPr 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852" y="1651703"/>
            <a:ext cx="5569033" cy="33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38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happen here?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1957228"/>
            <a:ext cx="5861446" cy="298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0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are having excessive data transfers: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50" y="2103973"/>
            <a:ext cx="5683385" cy="22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4000"/>
          </a:schemeClr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Last Class</a:t>
            </a:r>
          </a:p>
          <a:p>
            <a:pPr lvl="1"/>
            <a:r>
              <a:rPr lang="en-US" dirty="0"/>
              <a:t>Summary of what we did</a:t>
            </a:r>
          </a:p>
          <a:p>
            <a:pPr lvl="1"/>
            <a:r>
              <a:rPr lang="en-US" dirty="0"/>
              <a:t>What to do next?</a:t>
            </a:r>
          </a:p>
          <a:p>
            <a:pPr lvl="1"/>
            <a:r>
              <a:rPr lang="en-US" dirty="0"/>
              <a:t>A little on </a:t>
            </a:r>
            <a:r>
              <a:rPr lang="en-US" dirty="0" err="1"/>
              <a:t>OpenACC</a:t>
            </a:r>
            <a:endParaRPr lang="en-US" dirty="0"/>
          </a:p>
          <a:p>
            <a:pPr lvl="1"/>
            <a:r>
              <a:rPr lang="en-US" dirty="0"/>
              <a:t>New features</a:t>
            </a:r>
          </a:p>
          <a:p>
            <a:r>
              <a:rPr lang="en-US" dirty="0"/>
              <a:t>Final Project</a:t>
            </a: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101" name="Google Shape;101;p14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We need data constructs to handle the data appropriately </a:t>
            </a:r>
          </a:p>
          <a:p>
            <a:pPr lvl="1"/>
            <a:r>
              <a:rPr lang="en-US" sz="2400" dirty="0"/>
              <a:t>Manage data movement. Data regions may be nested.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254" y="3291851"/>
            <a:ext cx="2601548" cy="817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93" y="3291852"/>
            <a:ext cx="2214563" cy="8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14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65864086"/>
              </p:ext>
            </p:extLst>
          </p:nvPr>
        </p:nvGraphicFramePr>
        <p:xfrm>
          <a:off x="749996" y="1889191"/>
          <a:ext cx="7429500" cy="2465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4750">
                  <a:extLst>
                    <a:ext uri="{9D8B030D-6E8A-4147-A177-3AD203B41FA5}">
                      <a16:colId xmlns:a16="http://schemas.microsoft.com/office/drawing/2014/main" val="390202262"/>
                    </a:ext>
                  </a:extLst>
                </a:gridCol>
                <a:gridCol w="3714750">
                  <a:extLst>
                    <a:ext uri="{9D8B030D-6E8A-4147-A177-3AD203B41FA5}">
                      <a16:colId xmlns:a16="http://schemas.microsoft.com/office/drawing/2014/main" val="22182092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Data Clause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Explanation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5301381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copy ( list 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Allocates memory on GPU and copies data from host to GPU when entering region</a:t>
                      </a:r>
                      <a:r>
                        <a:rPr lang="en-US" sz="1100" baseline="0" dirty="0"/>
                        <a:t> and copies data to the host when exiting region.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7048350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copyin</a:t>
                      </a:r>
                      <a:r>
                        <a:rPr lang="en-US" sz="11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 list )</a:t>
                      </a:r>
                    </a:p>
                    <a:p>
                      <a:endParaRPr lang="en-US" sz="11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Allocates memory on GPU and copies data from host to GPU when</a:t>
                      </a:r>
                      <a:r>
                        <a:rPr lang="en-US" sz="1100" baseline="0" dirty="0"/>
                        <a:t> entering region.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037899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copyout</a:t>
                      </a:r>
                      <a:r>
                        <a:rPr lang="en-US" sz="11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 list )</a:t>
                      </a:r>
                    </a:p>
                    <a:p>
                      <a:endParaRPr lang="en-US" sz="11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Allocates</a:t>
                      </a:r>
                      <a:r>
                        <a:rPr lang="en-US" sz="1100" baseline="0" dirty="0"/>
                        <a:t> memory on GPU and copies data to the host when exiting region.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1963334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create ( list )</a:t>
                      </a:r>
                    </a:p>
                    <a:p>
                      <a:endParaRPr lang="en-US" sz="11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Allocates memory on GPU but does not copy.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6833398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present ( list )</a:t>
                      </a:r>
                    </a:p>
                    <a:p>
                      <a:endParaRPr lang="en-US" sz="11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Data is already present on</a:t>
                      </a:r>
                      <a:r>
                        <a:rPr lang="en-US" sz="1100" baseline="0" dirty="0"/>
                        <a:t> GPU from another containing data region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31772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60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clauses are not simple to use</a:t>
            </a:r>
          </a:p>
          <a:p>
            <a:r>
              <a:rPr lang="en-US" sz="2400" dirty="0"/>
              <a:t>Compiler sometimes cannot determine size of arrays</a:t>
            </a:r>
          </a:p>
          <a:p>
            <a:pPr lvl="1"/>
            <a:r>
              <a:rPr lang="en-US" sz="2100" dirty="0"/>
              <a:t>Must specify explicitly using data clauses and array “shape”</a:t>
            </a:r>
          </a:p>
        </p:txBody>
      </p:sp>
    </p:spTree>
    <p:extLst>
      <p:ext uri="{BB962C8B-B14F-4D97-AF65-F5344CB8AC3E}">
        <p14:creationId xmlns:p14="http://schemas.microsoft.com/office/powerpoint/2010/main" val="3518327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53227" y="1459282"/>
            <a:ext cx="6234113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03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685" y="1416615"/>
            <a:ext cx="5569033" cy="3323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93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Other Speed Up options</a:t>
            </a:r>
          </a:p>
          <a:p>
            <a:pPr lvl="1"/>
            <a:r>
              <a:rPr lang="en-US" sz="2100" dirty="0" err="1"/>
              <a:t>OpenACC</a:t>
            </a:r>
            <a:r>
              <a:rPr lang="en-US" sz="2100" dirty="0"/>
              <a:t> gives us more detailed control over parallelization</a:t>
            </a:r>
          </a:p>
          <a:p>
            <a:pPr lvl="2"/>
            <a:r>
              <a:rPr lang="en-US" sz="1500" dirty="0"/>
              <a:t>Via gang, worker, and vector clauses</a:t>
            </a:r>
          </a:p>
          <a:p>
            <a:pPr lvl="1"/>
            <a:r>
              <a:rPr lang="en-US" sz="2100" dirty="0"/>
              <a:t>By understanding more about </a:t>
            </a:r>
            <a:r>
              <a:rPr lang="en-US" sz="2100" dirty="0" err="1"/>
              <a:t>OpenACC</a:t>
            </a:r>
            <a:r>
              <a:rPr lang="en-US" sz="2100" dirty="0"/>
              <a:t> execution model and GPU hardware organization, we can get higher speedups on this code</a:t>
            </a:r>
          </a:p>
          <a:p>
            <a:pPr lvl="1"/>
            <a:r>
              <a:rPr lang="en-US" sz="2100" dirty="0"/>
              <a:t>By understanding bottlenecks in the code via profiling, we can reorganize the code for higher performance</a:t>
            </a:r>
          </a:p>
        </p:txBody>
      </p:sp>
    </p:spTree>
    <p:extLst>
      <p:ext uri="{BB962C8B-B14F-4D97-AF65-F5344CB8AC3E}">
        <p14:creationId xmlns:p14="http://schemas.microsoft.com/office/powerpoint/2010/main" val="327622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Finding parallelism in your code</a:t>
            </a:r>
          </a:p>
          <a:p>
            <a:pPr lvl="1"/>
            <a:r>
              <a:rPr lang="en-US" sz="2100" dirty="0"/>
              <a:t>Nested for loops are best for parallelization</a:t>
            </a:r>
          </a:p>
          <a:p>
            <a:pPr lvl="1"/>
            <a:r>
              <a:rPr lang="en-US" sz="2100" dirty="0"/>
              <a:t>Large loop counts needed to offset GPU/</a:t>
            </a:r>
            <a:r>
              <a:rPr lang="en-US" sz="2100" dirty="0" err="1"/>
              <a:t>memcpy</a:t>
            </a:r>
            <a:r>
              <a:rPr lang="en-US" sz="2100" dirty="0"/>
              <a:t> overhead</a:t>
            </a:r>
          </a:p>
          <a:p>
            <a:pPr lvl="1"/>
            <a:r>
              <a:rPr lang="en-US" sz="2100" dirty="0"/>
              <a:t>Iterations of loops must be independent of each other</a:t>
            </a:r>
          </a:p>
          <a:p>
            <a:pPr lvl="1"/>
            <a:r>
              <a:rPr lang="en-US" sz="2100" dirty="0"/>
              <a:t>Compiler must be able to figure outsizes of data regions</a:t>
            </a:r>
          </a:p>
          <a:p>
            <a:pPr lvl="1"/>
            <a:r>
              <a:rPr lang="en-US" sz="2100" dirty="0"/>
              <a:t>Pointer arithmetic should be avoided if possible</a:t>
            </a:r>
          </a:p>
          <a:p>
            <a:pPr lvl="1"/>
            <a:r>
              <a:rPr lang="en-US" sz="2100" dirty="0"/>
              <a:t>Function calls within accelerated region must be </a:t>
            </a:r>
            <a:r>
              <a:rPr lang="en-US" sz="2100" dirty="0" err="1"/>
              <a:t>inlineable</a:t>
            </a:r>
            <a:r>
              <a:rPr lang="en-US" sz="2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993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Tips and tricks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(PGI) Use time option to learn where time is being spent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Eliminate pointer arithmetic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Avoid Inline function class in directive regions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Use contiguous memory for multi-dimensional arrays (optimize data locality)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Use data regions to avoid excessive memory transfers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Write parallelizable loops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Write rectangular loops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509" y="3477314"/>
            <a:ext cx="3059375" cy="1167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765" y="4156037"/>
            <a:ext cx="2859785" cy="8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9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620E8-E35A-4841-B1E1-8F84F1FE1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628B04-CB3E-4B7F-8272-2662A57F4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Not covered during previous sessions</a:t>
            </a:r>
          </a:p>
        </p:txBody>
      </p:sp>
    </p:spTree>
    <p:extLst>
      <p:ext uri="{BB962C8B-B14F-4D97-AF65-F5344CB8AC3E}">
        <p14:creationId xmlns:p14="http://schemas.microsoft.com/office/powerpoint/2010/main" val="141312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available on Pascal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More P100 Features: compute preemption, new instruction, larger L2 cache, more…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482" y="2327777"/>
            <a:ext cx="6050756" cy="137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6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“On a GPU to get 10x speedup is easy, to get 50x is hard.”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Perhaad</a:t>
            </a:r>
            <a:r>
              <a:rPr lang="en-US" dirty="0"/>
              <a:t> Mistry, PhD</a:t>
            </a:r>
          </a:p>
        </p:txBody>
      </p:sp>
    </p:spTree>
    <p:extLst>
      <p:ext uri="{BB962C8B-B14F-4D97-AF65-F5344CB8AC3E}">
        <p14:creationId xmlns:p14="http://schemas.microsoft.com/office/powerpoint/2010/main" val="412771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P100 GPU: GP100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56 SMs (next slide)</a:t>
            </a:r>
          </a:p>
          <a:p>
            <a:r>
              <a:rPr lang="en-US" dirty="0"/>
              <a:t>3584 CUDA cores</a:t>
            </a:r>
          </a:p>
          <a:p>
            <a:r>
              <a:rPr lang="en-US" dirty="0"/>
              <a:t>5.3 TF Double Precision</a:t>
            </a:r>
          </a:p>
          <a:p>
            <a:r>
              <a:rPr lang="en-US" dirty="0"/>
              <a:t>10.6 TF Single Precision</a:t>
            </a:r>
          </a:p>
          <a:p>
            <a:r>
              <a:rPr lang="en-US" dirty="0"/>
              <a:t>21.2 TF Half Precision</a:t>
            </a:r>
          </a:p>
          <a:p>
            <a:r>
              <a:rPr lang="en-US" dirty="0"/>
              <a:t>16 GB HBM</a:t>
            </a:r>
          </a:p>
          <a:p>
            <a:r>
              <a:rPr lang="en-US" dirty="0"/>
              <a:t>720 GB/s Bandwidth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078" y="1832011"/>
            <a:ext cx="433625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GP100 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64 CUDA Cores</a:t>
            </a:r>
          </a:p>
          <a:p>
            <a:r>
              <a:rPr lang="en-US" dirty="0"/>
              <a:t>256 KB Register File</a:t>
            </a:r>
          </a:p>
          <a:p>
            <a:r>
              <a:rPr lang="en-US" dirty="0"/>
              <a:t>64 KB Shared memory</a:t>
            </a:r>
          </a:p>
          <a:p>
            <a:r>
              <a:rPr lang="en-US" dirty="0"/>
              <a:t>2048 active threads</a:t>
            </a:r>
          </a:p>
          <a:p>
            <a:r>
              <a:rPr lang="en-US" dirty="0"/>
              <a:t>32 active blocks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2" y="1587879"/>
            <a:ext cx="3657600" cy="27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8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754 Floating point on GP100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540701" y="1765192"/>
            <a:ext cx="5938832" cy="15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92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Performance Comparison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91222" y="1868618"/>
            <a:ext cx="5900738" cy="179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94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P100 supports 4 </a:t>
            </a:r>
            <a:r>
              <a:rPr lang="en-US" dirty="0" err="1"/>
              <a:t>NVLinks</a:t>
            </a:r>
            <a:endParaRPr lang="en-US" dirty="0"/>
          </a:p>
          <a:p>
            <a:r>
              <a:rPr lang="en-US" dirty="0"/>
              <a:t>Up to 94% bandwidth efficiency</a:t>
            </a:r>
          </a:p>
          <a:p>
            <a:r>
              <a:rPr lang="en-US" dirty="0"/>
              <a:t>Supports read/writes/atomics to peer GPU</a:t>
            </a:r>
          </a:p>
          <a:p>
            <a:r>
              <a:rPr lang="en-US" dirty="0"/>
              <a:t>Supports read/write access to </a:t>
            </a:r>
            <a:r>
              <a:rPr lang="en-US" dirty="0" err="1"/>
              <a:t>NVLink</a:t>
            </a:r>
            <a:r>
              <a:rPr lang="en-US" dirty="0"/>
              <a:t>-enabled CPU</a:t>
            </a:r>
          </a:p>
          <a:p>
            <a:r>
              <a:rPr lang="en-US" dirty="0"/>
              <a:t>Links can be ganged for higher bandwidth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475" y="1827556"/>
            <a:ext cx="2871788" cy="233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4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HBM2: 720 GB/SEC Bandwidth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10379" y="1916913"/>
            <a:ext cx="6122988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79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8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841326" y="1670850"/>
            <a:ext cx="5786438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99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8 Unified memory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29424" y="1731175"/>
            <a:ext cx="5772150" cy="23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0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8 Unified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On-Demand Paging</a:t>
            </a:r>
          </a:p>
          <a:p>
            <a:pPr lvl="1"/>
            <a:r>
              <a:rPr lang="en-US" dirty="0"/>
              <a:t>New use cases such as graph algorithms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068" y="2193539"/>
            <a:ext cx="4642656" cy="260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70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CUDA 8 Profiler Features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Including </a:t>
            </a:r>
          </a:p>
          <a:p>
            <a:pPr lvl="1"/>
            <a:r>
              <a:rPr lang="en-US" dirty="0"/>
              <a:t>Dependency analysis</a:t>
            </a:r>
          </a:p>
          <a:p>
            <a:pPr lvl="1"/>
            <a:r>
              <a:rPr lang="en-US" dirty="0" err="1"/>
              <a:t>OpenACC</a:t>
            </a:r>
            <a:r>
              <a:rPr lang="en-US" dirty="0"/>
              <a:t> profiling</a:t>
            </a:r>
          </a:p>
          <a:p>
            <a:pPr lvl="1"/>
            <a:r>
              <a:rPr lang="en-US" dirty="0"/>
              <a:t>Profile CPU Code with NVVP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582" y="1742288"/>
            <a:ext cx="4787144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Thank you everyone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231092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61D9-8EB0-44EC-A8B3-345906CB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available on Volta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CCBF1-03E5-48EB-855A-174EB3A5D90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93575" y="1936707"/>
            <a:ext cx="81629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74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P100 GPU: GP100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 SMs</a:t>
            </a:r>
          </a:p>
          <a:p>
            <a:r>
              <a:rPr lang="en-US" dirty="0"/>
              <a:t>5120 CUDA cores</a:t>
            </a:r>
          </a:p>
          <a:p>
            <a:r>
              <a:rPr lang="en-US" dirty="0"/>
              <a:t>640 Tensor Cores</a:t>
            </a:r>
          </a:p>
          <a:p>
            <a:r>
              <a:rPr lang="en-US" dirty="0"/>
              <a:t>16 GB HBM2</a:t>
            </a:r>
          </a:p>
          <a:p>
            <a:r>
              <a:rPr lang="en-US" dirty="0"/>
              <a:t>900 GB/s Bandwidth HBM2</a:t>
            </a:r>
          </a:p>
          <a:p>
            <a:r>
              <a:rPr lang="en-US" dirty="0"/>
              <a:t>300 GB/s </a:t>
            </a:r>
            <a:r>
              <a:rPr lang="en-US" dirty="0" err="1"/>
              <a:t>NVLink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D4A8F-2796-44D6-B5AB-028710DF4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843" y="1686194"/>
            <a:ext cx="4733997" cy="26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55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GV100 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64 FP32 units</a:t>
            </a:r>
          </a:p>
          <a:p>
            <a:r>
              <a:rPr lang="en-US" dirty="0"/>
              <a:t>32 FP64 units</a:t>
            </a:r>
          </a:p>
          <a:p>
            <a:r>
              <a:rPr lang="en-US" dirty="0"/>
              <a:t>64 INT32 units</a:t>
            </a:r>
          </a:p>
          <a:p>
            <a:r>
              <a:rPr lang="en-US" dirty="0"/>
              <a:t>8 Tensor Cores </a:t>
            </a:r>
          </a:p>
          <a:p>
            <a:r>
              <a:rPr lang="en-US" dirty="0"/>
              <a:t>256 KB Register File</a:t>
            </a:r>
          </a:p>
          <a:p>
            <a:r>
              <a:rPr lang="en-US" dirty="0"/>
              <a:t>128 KB L1/Shared memory</a:t>
            </a:r>
          </a:p>
          <a:p>
            <a:r>
              <a:rPr lang="en-US" dirty="0"/>
              <a:t>2048 active threads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2" y="1587879"/>
            <a:ext cx="3657600" cy="27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78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Performance Comparison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433A1D-9FDB-4D28-B2C6-5ED7A397B11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08779" y="1352327"/>
            <a:ext cx="6326188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0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V100 supports 6 </a:t>
            </a:r>
            <a:r>
              <a:rPr lang="en-US" dirty="0" err="1"/>
              <a:t>NVLinks</a:t>
            </a:r>
            <a:endParaRPr lang="en-US" dirty="0"/>
          </a:p>
          <a:p>
            <a:r>
              <a:rPr lang="en-US" dirty="0"/>
              <a:t>28% Faster signaling</a:t>
            </a:r>
          </a:p>
          <a:p>
            <a:r>
              <a:rPr lang="en-US" dirty="0"/>
              <a:t>300 GB/s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6D655-886C-4F83-A3E8-1C47875D9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744" y="800100"/>
            <a:ext cx="4593431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3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HBM2: 900 GB/s Bandwidth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BA5291-44DC-480E-9B74-D04F9D455BD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" b="1523"/>
          <a:stretch/>
        </p:blipFill>
        <p:spPr>
          <a:xfrm>
            <a:off x="1528176" y="1576061"/>
            <a:ext cx="6446838" cy="30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05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E98F5-A05C-44FE-A205-7A3451E7B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3AD5A-486F-48DE-A37C-B96B4D7F6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GPU’s are more and more being used for Deep learning and machine learning applications.</a:t>
            </a:r>
          </a:p>
          <a:p>
            <a:r>
              <a:rPr lang="en-US" dirty="0"/>
              <a:t>Take this opportunity that you already know how GPU’s work and delve into deep learning applications with GPU’s.</a:t>
            </a:r>
          </a:p>
          <a:p>
            <a:r>
              <a:rPr lang="en-US" dirty="0">
                <a:hlinkClick r:id="rId2"/>
              </a:rPr>
              <a:t>https://www.nvidia.com/en-us/deep-learning-ai/education/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951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61D9-8EB0-44EC-A8B3-345906CB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available on Volta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AAB9E-4F2E-4CBD-96CA-33CD9D857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 features I can’t cover today, including cooperative threads, tensor cores, etc.</a:t>
            </a:r>
          </a:p>
          <a:p>
            <a:r>
              <a:rPr lang="en-US" dirty="0"/>
              <a:t>Look into them in the following links:</a:t>
            </a:r>
          </a:p>
          <a:p>
            <a:pPr lvl="1"/>
            <a:r>
              <a:rPr lang="en-US" dirty="0">
                <a:hlinkClick r:id="rId2"/>
              </a:rPr>
              <a:t>http://on-demand.gputechconf.com/gtc/2017/presentation/s7798-luke-durant-inside-volta.pdf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https://devblogs.nvidia.com/parallelforall/cuda-9-features-revealed/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2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Lets do this!</a:t>
            </a:r>
          </a:p>
        </p:txBody>
      </p:sp>
    </p:spTree>
    <p:extLst>
      <p:ext uri="{BB962C8B-B14F-4D97-AF65-F5344CB8AC3E}">
        <p14:creationId xmlns:p14="http://schemas.microsoft.com/office/powerpoint/2010/main" val="1364971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38C2-AA8B-42B2-84DC-257D2BD4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what we learned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DDB4E-F7E1-4A74-9A0F-25E15CABE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Why parallelism is important (Session 01)</a:t>
            </a:r>
          </a:p>
          <a:p>
            <a:pPr>
              <a:spcBef>
                <a:spcPts val="0"/>
              </a:spcBef>
            </a:pPr>
            <a:r>
              <a:rPr lang="en-US" dirty="0"/>
              <a:t>How to use the server (Session 02)</a:t>
            </a:r>
          </a:p>
          <a:p>
            <a:pPr>
              <a:spcBef>
                <a:spcPts val="0"/>
              </a:spcBef>
            </a:pPr>
            <a:r>
              <a:rPr lang="en-US" dirty="0"/>
              <a:t>How GPUs execution model work (Session 03)</a:t>
            </a:r>
          </a:p>
          <a:p>
            <a:pPr>
              <a:spcBef>
                <a:spcPts val="0"/>
              </a:spcBef>
            </a:pPr>
            <a:r>
              <a:rPr lang="en-US" dirty="0"/>
              <a:t>Writing our first GPU code (Session 04 – lab)</a:t>
            </a:r>
          </a:p>
          <a:p>
            <a:pPr>
              <a:spcBef>
                <a:spcPts val="0"/>
              </a:spcBef>
            </a:pPr>
            <a:r>
              <a:rPr lang="en-US" dirty="0"/>
              <a:t>How the GPU memory system works (Session 05)</a:t>
            </a:r>
          </a:p>
          <a:p>
            <a:pPr>
              <a:spcBef>
                <a:spcPts val="0"/>
              </a:spcBef>
            </a:pPr>
            <a:r>
              <a:rPr lang="en-US" dirty="0"/>
              <a:t>How to use global memory efficiently (Session 06 – lab)</a:t>
            </a:r>
          </a:p>
          <a:p>
            <a:pPr>
              <a:spcBef>
                <a:spcPts val="0"/>
              </a:spcBef>
            </a:pPr>
            <a:r>
              <a:rPr lang="en-US" dirty="0"/>
              <a:t>How to use shared memory efficiently (Session 07 – lab)</a:t>
            </a:r>
          </a:p>
          <a:p>
            <a:pPr>
              <a:spcBef>
                <a:spcPts val="0"/>
              </a:spcBef>
            </a:pPr>
            <a:r>
              <a:rPr lang="en-US" dirty="0"/>
              <a:t>Efficient parallel implementation of popular algorithms (Session 08)</a:t>
            </a:r>
          </a:p>
          <a:p>
            <a:pPr>
              <a:spcBef>
                <a:spcPts val="0"/>
              </a:spcBef>
            </a:pPr>
            <a:r>
              <a:rPr lang="en-US" dirty="0"/>
              <a:t>Very basic outline of image processing (Session 09)</a:t>
            </a:r>
          </a:p>
          <a:p>
            <a:pPr>
              <a:spcBef>
                <a:spcPts val="0"/>
              </a:spcBef>
            </a:pPr>
            <a:r>
              <a:rPr lang="en-US" dirty="0"/>
              <a:t>Different image processing algorithm GPU implementations (Session 10 - lab)</a:t>
            </a:r>
          </a:p>
          <a:p>
            <a:pPr>
              <a:spcBef>
                <a:spcPts val="0"/>
              </a:spcBef>
            </a:pPr>
            <a:r>
              <a:rPr lang="en-US" dirty="0"/>
              <a:t>Advanced techniques to reduce execution time (pinned memory and streams), reduce complexity for programmer with unified memory and dynamic parallelism (Session 11)</a:t>
            </a:r>
          </a:p>
          <a:p>
            <a:pPr>
              <a:spcBef>
                <a:spcPts val="0"/>
              </a:spcBef>
            </a:pPr>
            <a:r>
              <a:rPr lang="en-US" dirty="0"/>
              <a:t>Using these techniques to show how they help (Session 12 – lab)</a:t>
            </a:r>
          </a:p>
        </p:txBody>
      </p:sp>
    </p:spTree>
    <p:extLst>
      <p:ext uri="{BB962C8B-B14F-4D97-AF65-F5344CB8AC3E}">
        <p14:creationId xmlns:p14="http://schemas.microsoft.com/office/powerpoint/2010/main" val="3257826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Please fill out this anonymous survey:</a:t>
            </a:r>
          </a:p>
          <a:p>
            <a:pPr marL="0" indent="0">
              <a:buNone/>
            </a:pPr>
            <a:r>
              <a:rPr lang="en-US" altLang="en-US" sz="2700" dirty="0">
                <a:solidFill>
                  <a:srgbClr val="1155CC"/>
                </a:solidFill>
                <a:cs typeface="Arial" panose="020B0604020202020204" pitchFamily="34" charset="0"/>
                <a:hlinkClick r:id="rId2"/>
              </a:rPr>
              <a:t>https://goo.gl/forms/EvccPLoJdvxFiIiY2</a:t>
            </a:r>
            <a:endParaRPr lang="en-US" altLang="en-US" sz="2700" dirty="0">
              <a:solidFill>
                <a:srgbClr val="1155CC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en-US" sz="2700" dirty="0">
                <a:solidFill>
                  <a:schemeClr val="tx1"/>
                </a:solidFill>
              </a:rPr>
              <a:t>… and be constructive </a:t>
            </a:r>
            <a:r>
              <a:rPr lang="en-US" altLang="en-US" sz="2700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altLang="en-US" sz="2152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06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A9A17B-C1F7-4F4F-8B4F-DFBF8A63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next?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3F6E5A-8CEA-4785-862A-D0A56396F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you know the basics</a:t>
            </a:r>
          </a:p>
          <a:p>
            <a:pPr lvl="1"/>
            <a:r>
              <a:rPr lang="en-US" dirty="0"/>
              <a:t>you can learn more advanced features/new features.</a:t>
            </a:r>
          </a:p>
          <a:p>
            <a:pPr lvl="1"/>
            <a:r>
              <a:rPr lang="en-US" dirty="0"/>
              <a:t>you can apply what you learn to research projects.</a:t>
            </a:r>
          </a:p>
          <a:p>
            <a:pPr lvl="1"/>
            <a:r>
              <a:rPr lang="en-US" dirty="0"/>
              <a:t>you can build upon this knowledge to do better in school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Let’s go over some of these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3 ways to accelerate applications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858" y="1905786"/>
            <a:ext cx="5875979" cy="237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81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4387002" cy="312307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700" dirty="0"/>
              <a:t>Directives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Simple Compiler hints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Compiler parallelizes code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Works on many-core GPUs and multicore CPUs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777" y="1650595"/>
            <a:ext cx="3747983" cy="296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4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s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1137</Words>
  <Application>Microsoft Office PowerPoint</Application>
  <PresentationFormat>On-screen Show (16:9)</PresentationFormat>
  <Paragraphs>207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Raleway Light</vt:lpstr>
      <vt:lpstr>Calibri</vt:lpstr>
      <vt:lpstr>Courier New</vt:lpstr>
      <vt:lpstr>Playfair Display</vt:lpstr>
      <vt:lpstr>Isabella template</vt:lpstr>
      <vt:lpstr>GPU Programming (in CUDA)</vt:lpstr>
      <vt:lpstr>Outline</vt:lpstr>
      <vt:lpstr>“On a GPU to get 10x speedup is easy, to get 50x is hard.”</vt:lpstr>
      <vt:lpstr>Last class!</vt:lpstr>
      <vt:lpstr>Summary of what we learned</vt:lpstr>
      <vt:lpstr>Survey</vt:lpstr>
      <vt:lpstr>What to do next?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Other Features</vt:lpstr>
      <vt:lpstr>Features available on Pascal</vt:lpstr>
      <vt:lpstr>Tesla P100 GPU: GP100</vt:lpstr>
      <vt:lpstr>GP100 SM</vt:lpstr>
      <vt:lpstr>IEEE 754 Floating point on GP100</vt:lpstr>
      <vt:lpstr>GPU Performance Comparison</vt:lpstr>
      <vt:lpstr>NVLINK</vt:lpstr>
      <vt:lpstr>HBM2: 720 GB/SEC Bandwidth</vt:lpstr>
      <vt:lpstr>CUDA 8</vt:lpstr>
      <vt:lpstr>CUDA 8 Unified memory</vt:lpstr>
      <vt:lpstr>CUDA 8 Unified memory</vt:lpstr>
      <vt:lpstr>More CUDA 8 Profiler Features</vt:lpstr>
      <vt:lpstr>Features available on Volta</vt:lpstr>
      <vt:lpstr>Tesla P100 GPU: GP100</vt:lpstr>
      <vt:lpstr>GV100 SM</vt:lpstr>
      <vt:lpstr>GPU Performance Comparison</vt:lpstr>
      <vt:lpstr>NVLINK</vt:lpstr>
      <vt:lpstr>HBM2: 900 GB/s Bandwidth</vt:lpstr>
      <vt:lpstr>Deep Learning</vt:lpstr>
      <vt:lpstr>Features available on Volta</vt:lpstr>
      <vt:lpstr>Throw-Down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Programming (in CUDA)</dc:title>
  <cp:lastModifiedBy>Julian Gutierrez</cp:lastModifiedBy>
  <cp:revision>64</cp:revision>
  <dcterms:modified xsi:type="dcterms:W3CDTF">2019-03-13T15:06:31Z</dcterms:modified>
</cp:coreProperties>
</file>